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4"/>
  </p:sldMasterIdLst>
  <p:notesMasterIdLst>
    <p:notesMasterId r:id="rId31"/>
  </p:notesMasterIdLst>
  <p:sldIdLst>
    <p:sldId id="264" r:id="rId5"/>
    <p:sldId id="296" r:id="rId6"/>
    <p:sldId id="298" r:id="rId7"/>
    <p:sldId id="297" r:id="rId8"/>
    <p:sldId id="302" r:id="rId9"/>
    <p:sldId id="269" r:id="rId10"/>
    <p:sldId id="295" r:id="rId11"/>
    <p:sldId id="257" r:id="rId12"/>
    <p:sldId id="282" r:id="rId13"/>
    <p:sldId id="283" r:id="rId14"/>
    <p:sldId id="300" r:id="rId15"/>
    <p:sldId id="301" r:id="rId16"/>
    <p:sldId id="280" r:id="rId17"/>
    <p:sldId id="288" r:id="rId18"/>
    <p:sldId id="304" r:id="rId19"/>
    <p:sldId id="273" r:id="rId20"/>
    <p:sldId id="290" r:id="rId21"/>
    <p:sldId id="303" r:id="rId22"/>
    <p:sldId id="285" r:id="rId23"/>
    <p:sldId id="281" r:id="rId24"/>
    <p:sldId id="286" r:id="rId25"/>
    <p:sldId id="291" r:id="rId26"/>
    <p:sldId id="274" r:id="rId27"/>
    <p:sldId id="293" r:id="rId28"/>
    <p:sldId id="29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85296-57E4-4854-B737-02641282CA02}" v="1061" dt="2021-12-09T17:45:14.127"/>
    <p1510:client id="{354134DB-FBF8-BA01-97CD-D01E90C88A84}" v="4" dt="2022-04-30T03:22:49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&amp; Test on Simulated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99.8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D7-4504-9790-519315BF2A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 &amp; Test on Real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D7-4504-9790-519315BF2A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 on Sim &amp; Test on Real</c:v>
                </c:pt>
              </c:strCache>
            </c:strRef>
          </c:tx>
          <c:spPr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D7-4504-9790-519315BF2A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Fine-tune on Real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D7-4504-9790-519315BF2A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5"/>
        <c:overlap val="-27"/>
        <c:axId val="945527231"/>
        <c:axId val="1237181615"/>
      </c:barChart>
      <c:catAx>
        <c:axId val="945527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Train Test</a:t>
                </a:r>
                <a:r>
                  <a:rPr lang="en-US" b="1" baseline="0"/>
                  <a:t> Setup</a:t>
                </a:r>
                <a:endParaRPr 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181615"/>
        <c:crosses val="autoZero"/>
        <c:auto val="1"/>
        <c:lblAlgn val="ctr"/>
        <c:lblOffset val="100"/>
        <c:noMultiLvlLbl val="0"/>
      </c:catAx>
      <c:valAx>
        <c:axId val="123718161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5527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184055736085"/>
          <c:y val="7.7198452999763925E-2"/>
          <c:w val="0.59787103623823135"/>
          <c:h val="0.83598961397022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&amp; Test on Simulated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99.8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D7-4504-9790-519315BF2A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Train &amp; Test on Real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99.2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D7-4504-9790-519315BF2A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Train on Sim &amp; Test on Real</c:v>
                </c:pt>
              </c:strCache>
            </c:strRef>
          </c:tx>
          <c:spPr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D7-4504-9790-519315BF2A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Fine-tune on Real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D7-4504-9790-519315BF2A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5"/>
        <c:overlap val="-27"/>
        <c:axId val="945527231"/>
        <c:axId val="1237181615"/>
      </c:barChart>
      <c:catAx>
        <c:axId val="945527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Train Test</a:t>
                </a:r>
                <a:r>
                  <a:rPr lang="en-US" b="1" baseline="0"/>
                  <a:t> Setup</a:t>
                </a:r>
                <a:endParaRPr 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7181615"/>
        <c:crosses val="autoZero"/>
        <c:auto val="1"/>
        <c:lblAlgn val="ctr"/>
        <c:lblOffset val="100"/>
        <c:noMultiLvlLbl val="0"/>
      </c:catAx>
      <c:valAx>
        <c:axId val="1237181615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5527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0151131284993"/>
          <c:y val="4.6861601087484335E-2"/>
          <c:w val="0.85581456368874087"/>
          <c:h val="0.8269141549586461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FA091D8-2EB9-46E3-ABA5-33C34FA535F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2F64-4234-8E97-7123D3F2BE2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79F79FF-9280-4077-889B-1AC655F98AC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2F64-4234-8E97-7123D3F2BE2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0244E74-9727-4825-A635-774CE8FFE3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F64-4234-8E97-7123D3F2BE2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64D48EA-B986-4035-84E7-3F83A5B450D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F64-4234-8E97-7123D3F2BE2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36FD4DC-6942-4A8E-8391-8D4098DC9B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F64-4234-8E97-7123D3F2BE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'Sheet1 (2)'!$B$1:$B$5</c:f>
              <c:numCache>
                <c:formatCode>General</c:formatCode>
                <c:ptCount val="5"/>
                <c:pt idx="0">
                  <c:v>2200</c:v>
                </c:pt>
                <c:pt idx="1">
                  <c:v>2350</c:v>
                </c:pt>
                <c:pt idx="2">
                  <c:v>1500</c:v>
                </c:pt>
                <c:pt idx="3">
                  <c:v>1650</c:v>
                </c:pt>
                <c:pt idx="4">
                  <c:v>900</c:v>
                </c:pt>
              </c:numCache>
            </c:numRef>
          </c:xVal>
          <c:yVal>
            <c:numRef>
              <c:f>'Sheet1 (2)'!$C$1:$C$5</c:f>
              <c:numCache>
                <c:formatCode>General</c:formatCode>
                <c:ptCount val="5"/>
                <c:pt idx="0">
                  <c:v>98</c:v>
                </c:pt>
                <c:pt idx="1">
                  <c:v>99.2</c:v>
                </c:pt>
                <c:pt idx="2">
                  <c:v>96.8</c:v>
                </c:pt>
                <c:pt idx="3">
                  <c:v>98.6</c:v>
                </c:pt>
                <c:pt idx="4">
                  <c:v>99.45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'Sheet1 (2)'!$A$1:$A$5</c15:f>
                <c15:dlblRangeCache>
                  <c:ptCount val="5"/>
                  <c:pt idx="0">
                    <c:v>VGG1</c:v>
                  </c:pt>
                  <c:pt idx="1">
                    <c:v>VGG19</c:v>
                  </c:pt>
                  <c:pt idx="2">
                    <c:v>ResNet50</c:v>
                  </c:pt>
                  <c:pt idx="3">
                    <c:v>TL-VGG19</c:v>
                  </c:pt>
                  <c:pt idx="4">
                    <c:v>TL-ResNet50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2F64-4234-8E97-7123D3F2BE2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983320736"/>
        <c:axId val="2052859296"/>
      </c:scatterChart>
      <c:valAx>
        <c:axId val="1983320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Training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859296"/>
        <c:crosses val="autoZero"/>
        <c:crossBetween val="midCat"/>
      </c:valAx>
      <c:valAx>
        <c:axId val="2052859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320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0.26767</cdr:x>
      <cdr:y>0.27131</cdr:y>
    </cdr:from>
    <cdr:to>
      <cdr:x>0.39148</cdr:x>
      <cdr:y>0.5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40E2560-DBD6-44C1-A4AE-2F194BEB1D62}"/>
            </a:ext>
          </a:extLst>
        </cdr:cNvPr>
        <cdr:cNvSpPr txBox="1"/>
      </cdr:nvSpPr>
      <cdr:spPr>
        <a:xfrm xmlns:a="http://schemas.openxmlformats.org/drawingml/2006/main">
          <a:off x="1976827" y="108482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CA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0.26767</cdr:x>
      <cdr:y>0.27131</cdr:y>
    </cdr:from>
    <cdr:to>
      <cdr:x>0.39148</cdr:x>
      <cdr:y>0.5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40E2560-DBD6-44C1-A4AE-2F194BEB1D62}"/>
            </a:ext>
          </a:extLst>
        </cdr:cNvPr>
        <cdr:cNvSpPr txBox="1"/>
      </cdr:nvSpPr>
      <cdr:spPr>
        <a:xfrm xmlns:a="http://schemas.openxmlformats.org/drawingml/2006/main">
          <a:off x="1976827" y="108482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CA" sz="1100" dirty="0"/>
        </a:p>
      </cdr:txBody>
    </cdr:sp>
  </cdr:relSizeAnchor>
  <cdr:relSizeAnchor xmlns:cdr="http://schemas.openxmlformats.org/drawingml/2006/chartDrawing">
    <cdr:from>
      <cdr:x>0.26678</cdr:x>
      <cdr:y>0.31804</cdr:y>
    </cdr:from>
    <cdr:to>
      <cdr:x>0.3176</cdr:x>
      <cdr:y>0.63377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9FF741D0-9AA0-46C5-B22E-289B339866A0}"/>
            </a:ext>
          </a:extLst>
        </cdr:cNvPr>
        <cdr:cNvSpPr txBox="1"/>
      </cdr:nvSpPr>
      <cdr:spPr>
        <a:xfrm xmlns:a="http://schemas.openxmlformats.org/drawingml/2006/main" rot="16200000">
          <a:off x="1526696" y="1715228"/>
          <a:ext cx="1262418" cy="3753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dirty="0"/>
            <a:t>Simulated dataset</a:t>
          </a:r>
          <a:endParaRPr lang="en-CA" sz="1100" dirty="0"/>
        </a:p>
      </cdr:txBody>
    </cdr:sp>
  </cdr:relSizeAnchor>
  <cdr:relSizeAnchor xmlns:cdr="http://schemas.openxmlformats.org/drawingml/2006/chartDrawing">
    <cdr:from>
      <cdr:x>0.44025</cdr:x>
      <cdr:y>0.5</cdr:y>
    </cdr:from>
    <cdr:to>
      <cdr:x>0.49107</cdr:x>
      <cdr:y>0.81573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902362AE-B2F3-48D5-8271-5298E924DDED}"/>
            </a:ext>
          </a:extLst>
        </cdr:cNvPr>
        <cdr:cNvSpPr txBox="1"/>
      </cdr:nvSpPr>
      <cdr:spPr>
        <a:xfrm xmlns:a="http://schemas.openxmlformats.org/drawingml/2006/main" rot="16200000">
          <a:off x="2807866" y="2442776"/>
          <a:ext cx="1262418" cy="3753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dirty="0"/>
            <a:t>Real dataset</a:t>
          </a:r>
          <a:endParaRPr lang="en-CA" sz="1100" dirty="0"/>
        </a:p>
      </cdr:txBody>
    </cdr:sp>
  </cdr:relSizeAnchor>
  <cdr:relSizeAnchor xmlns:cdr="http://schemas.openxmlformats.org/drawingml/2006/chartDrawing">
    <cdr:from>
      <cdr:x>0.5216</cdr:x>
      <cdr:y>0.34427</cdr:y>
    </cdr:from>
    <cdr:to>
      <cdr:x>0.57658</cdr:x>
      <cdr:y>0.65573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902362AE-B2F3-48D5-8271-5298E924DDED}"/>
            </a:ext>
          </a:extLst>
        </cdr:cNvPr>
        <cdr:cNvSpPr txBox="1"/>
      </cdr:nvSpPr>
      <cdr:spPr>
        <a:xfrm xmlns:a="http://schemas.openxmlformats.org/drawingml/2006/main" rot="16200000">
          <a:off x="3432540" y="1796191"/>
          <a:ext cx="1245359" cy="4060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dirty="0"/>
            <a:t>Real dataset</a:t>
          </a:r>
          <a:endParaRPr lang="en-CA" sz="1100" dirty="0"/>
        </a:p>
      </cdr:txBody>
    </cdr:sp>
  </cdr:relSizeAnchor>
  <cdr:relSizeAnchor xmlns:cdr="http://schemas.openxmlformats.org/drawingml/2006/chartDrawing">
    <cdr:from>
      <cdr:x>0.34901</cdr:x>
      <cdr:y>0.26699</cdr:y>
    </cdr:from>
    <cdr:to>
      <cdr:x>0.39983</cdr:x>
      <cdr:y>0.58272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id="{902362AE-B2F3-48D5-8271-5298E924DDED}"/>
            </a:ext>
          </a:extLst>
        </cdr:cNvPr>
        <cdr:cNvSpPr txBox="1"/>
      </cdr:nvSpPr>
      <cdr:spPr>
        <a:xfrm xmlns:a="http://schemas.openxmlformats.org/drawingml/2006/main" rot="16200000">
          <a:off x="2134022" y="1511110"/>
          <a:ext cx="1262418" cy="3753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dirty="0"/>
            <a:t>Real dataset</a:t>
          </a:r>
          <a:endParaRPr lang="en-CA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19164-182E-431A-B95F-92C14FDFDF84}" type="datetimeFigureOut">
              <a:rPr lang="en-CA" smtClean="0"/>
              <a:t>2022-04-29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B6EAD-9A6A-427F-AA8F-923238C0A4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08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0D41-C5E2-4D49-ADF5-901CEA9FCED1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37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C1F7D-D706-4AD0-A4CD-D7321A205F28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73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0D31-4BDE-44A2-9CEB-2303D27FE2AD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98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6A55D-71B7-40BA-B2C6-FF398D9DC898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16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CBE9-31FA-442E-99A7-371D6E0876B2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74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77C83-7824-49F3-A369-C77371B828BF}" type="datetime1">
              <a:rPr lang="en-CA" smtClean="0"/>
              <a:t>2022-04-29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61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335F4-ABC0-46CD-AA99-25850041CD56}" type="datetime1">
              <a:rPr lang="en-CA" smtClean="0"/>
              <a:t>2022-04-29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6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C4CB-17B8-4E20-8FFF-3002BE3D189D}" type="datetime1">
              <a:rPr lang="en-CA" smtClean="0"/>
              <a:t>2022-04-29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46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2DD6-5FF6-45E7-806F-FB84B2765C1D}" type="datetime1">
              <a:rPr lang="en-CA" smtClean="0"/>
              <a:t>2022-04-29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CA"/>
              <a:t>Facemask detection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80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F34331-84E7-41DA-90D0-BEAA542EA699}" type="datetime1">
              <a:rPr lang="en-CA" smtClean="0"/>
              <a:t>2022-04-29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CA"/>
              <a:t>Facemask detection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21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34CA7-CB50-40C7-82AA-237BEC9FF9E7}" type="datetime1">
              <a:rPr lang="en-CA" smtClean="0"/>
              <a:t>2022-04-29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909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D822D1-F03E-4E04-A4A0-FAFC17F4577D}" type="datetime1">
              <a:rPr lang="en-CA" smtClean="0"/>
              <a:t>2022-04-29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CA"/>
              <a:t>Facemask detection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D3C876-D370-477A-8D04-786FC299181E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AB66-1D29-4AFE-9D37-D36BF33EB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190" y="569926"/>
            <a:ext cx="10058400" cy="1371702"/>
          </a:xfrm>
        </p:spPr>
        <p:txBody>
          <a:bodyPr>
            <a:noAutofit/>
          </a:bodyPr>
          <a:lstStyle/>
          <a:p>
            <a:pPr algn="ctr"/>
            <a:r>
              <a:rPr lang="en-US" sz="2400">
                <a:latin typeface="Bahnschrift" panose="020B0502040204020203" pitchFamily="34" charset="0"/>
              </a:rPr>
              <a:t>A COMPARATIVE ANALYSIS OF MACHINE LEARNING APPROACHES FOR</a:t>
            </a:r>
            <a:r>
              <a:rPr lang="en-US" sz="3600">
                <a:latin typeface="Bahnschrift" panose="020B0502040204020203" pitchFamily="34" charset="0"/>
              </a:rPr>
              <a:t> AUTOMATED FACE MASK DETECTION</a:t>
            </a:r>
            <a:endParaRPr lang="en-CA" sz="360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E7C6A-09A8-465A-9C97-3210FD59D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1190" y="4459223"/>
            <a:ext cx="10058400" cy="1143000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Md Abdullah Al Alamin &amp; </a:t>
            </a:r>
            <a:r>
              <a:rPr lang="e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Junaed Younus KhaN</a:t>
            </a:r>
            <a:endParaRPr lang="en-CA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31C-F8AF-4682-A939-414D95A1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86" y="1970953"/>
            <a:ext cx="2080492" cy="183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Calgary Logo (U of C - UCalgary) Download Vector">
            <a:extLst>
              <a:ext uri="{FF2B5EF4-FFF2-40B4-BE49-F238E27FC236}">
                <a16:creationId xmlns:a16="http://schemas.microsoft.com/office/drawing/2014/main" id="{4624FAAF-02D9-47CB-A1C7-F1CA9326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86" y="5229695"/>
            <a:ext cx="148000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7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1902-33AF-49EE-B887-22D8F9D3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Simulated Face Mask Dataset (SMFD)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5FD9B15-7635-444E-AF46-0DF1EFF6A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 bwMode="auto">
          <a:xfrm>
            <a:off x="1097280" y="2295728"/>
            <a:ext cx="4476669" cy="29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6E222B-EE34-4D09-BDA2-05B05FE4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 bwMode="auto">
          <a:xfrm>
            <a:off x="6332681" y="2295727"/>
            <a:ext cx="4334619" cy="29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181D0-EEEA-41C5-A6EC-69C1DF0C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97D78-4FCA-4939-9E9D-4B846560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9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A3F5-27C6-453D-96F4-3B755753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Augmentation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4D62D-A5E3-4939-8BDA-14472549A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"/>
          <a:stretch/>
        </p:blipFill>
        <p:spPr bwMode="auto">
          <a:xfrm>
            <a:off x="6014645" y="1869440"/>
            <a:ext cx="4897196" cy="379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B5DE54-90BA-449F-A58E-97AE72B0BDFD}"/>
              </a:ext>
            </a:extLst>
          </p:cNvPr>
          <p:cNvSpPr txBox="1">
            <a:spLocks/>
          </p:cNvSpPr>
          <p:nvPr/>
        </p:nvSpPr>
        <p:spPr>
          <a:xfrm>
            <a:off x="1097280" y="1950720"/>
            <a:ext cx="44196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</a:rPr>
              <a:t> R</a:t>
            </a:r>
            <a:r>
              <a:rPr lang="en-US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otation Range: </a:t>
            </a:r>
            <a:r>
              <a:rPr lang="en-US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20°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Shear Range: 0.2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Zoom Range: 0.1</a:t>
            </a:r>
            <a:endParaRPr lang="en-US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Flipping: Horizontal &amp; Vertical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pPr marL="201168" lvl="1" indent="0">
              <a:buFont typeface="Calibri" pitchFamily="34" charset="0"/>
              <a:buNone/>
            </a:pPr>
            <a:endParaRPr lang="en-CA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1386C-9D41-4765-81F8-2F581B63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6E777-F285-4555-ACEA-D3764B12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24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A3F5-27C6-453D-96F4-3B755753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1D9039-DD2B-4E3A-AB71-74B1B8816439}"/>
              </a:ext>
            </a:extLst>
          </p:cNvPr>
          <p:cNvSpPr/>
          <p:nvPr/>
        </p:nvSpPr>
        <p:spPr>
          <a:xfrm>
            <a:off x="2149813" y="2684834"/>
            <a:ext cx="2295728" cy="217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Baseline</a:t>
            </a: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VGG1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BEDEEC-DC7F-41E1-B489-1447D2C21BD5}"/>
              </a:ext>
            </a:extLst>
          </p:cNvPr>
          <p:cNvSpPr/>
          <p:nvPr/>
        </p:nvSpPr>
        <p:spPr>
          <a:xfrm>
            <a:off x="5152417" y="2684834"/>
            <a:ext cx="2295728" cy="21789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B050"/>
                </a:solidFill>
                <a:latin typeface="Arial" panose="020B0604020202020204" pitchFamily="34" charset="0"/>
              </a:rPr>
              <a:t>Well-known</a:t>
            </a: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VGG19 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ResNet50</a:t>
            </a: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9B4A13-4D39-4728-A1D3-9914DA7B5B01}"/>
              </a:ext>
            </a:extLst>
          </p:cNvPr>
          <p:cNvSpPr/>
          <p:nvPr/>
        </p:nvSpPr>
        <p:spPr>
          <a:xfrm>
            <a:off x="8155021" y="2684834"/>
            <a:ext cx="2295728" cy="21789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</a:rPr>
              <a:t>  Transfer Learning </a:t>
            </a: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Pretrained VGG19 Pretrained ResNet50 </a:t>
            </a:r>
          </a:p>
          <a:p>
            <a:pPr algn="ctr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(on ImageNet)</a:t>
            </a: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EF72F-1FE4-479C-A84B-A4004195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EFBF1-8397-46A2-8EA1-A8FF3F64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91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524169EB-A253-4322-9EBD-EA40A37D9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2595" y="4173904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1B08-CEB7-487A-9105-AADF5EC29A21}"/>
              </a:ext>
            </a:extLst>
          </p:cNvPr>
          <p:cNvSpPr/>
          <p:nvPr/>
        </p:nvSpPr>
        <p:spPr>
          <a:xfrm>
            <a:off x="3097276" y="3101320"/>
            <a:ext cx="1504605" cy="374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03FD2-A156-4F29-9DB5-63DF2A9C6099}"/>
              </a:ext>
            </a:extLst>
          </p:cNvPr>
          <p:cNvSpPr/>
          <p:nvPr/>
        </p:nvSpPr>
        <p:spPr>
          <a:xfrm>
            <a:off x="5169133" y="3101320"/>
            <a:ext cx="1834024" cy="374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training</a:t>
            </a:r>
            <a:b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Scratch or using Transfer learning</a:t>
            </a:r>
            <a:endParaRPr lang="en-CA" sz="12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88E1A-9251-4D6D-921A-A8D410D5FF9D}"/>
              </a:ext>
            </a:extLst>
          </p:cNvPr>
          <p:cNvSpPr/>
          <p:nvPr/>
        </p:nvSpPr>
        <p:spPr>
          <a:xfrm>
            <a:off x="7642983" y="4418002"/>
            <a:ext cx="1504605" cy="374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02F11-64ED-4020-AE98-4B2A6349DFE3}"/>
              </a:ext>
            </a:extLst>
          </p:cNvPr>
          <p:cNvSpPr/>
          <p:nvPr/>
        </p:nvSpPr>
        <p:spPr>
          <a:xfrm>
            <a:off x="7611208" y="3101320"/>
            <a:ext cx="1504605" cy="374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8F9A4A-8E7A-462E-9DFB-0BB5D54FC532}"/>
              </a:ext>
            </a:extLst>
          </p:cNvPr>
          <p:cNvGrpSpPr/>
          <p:nvPr/>
        </p:nvGrpSpPr>
        <p:grpSpPr>
          <a:xfrm>
            <a:off x="6074549" y="4418002"/>
            <a:ext cx="914401" cy="482391"/>
            <a:chOff x="9250803" y="3767002"/>
            <a:chExt cx="914401" cy="4823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AEFF1A-391B-49EC-9A5A-F1B0307749D2}"/>
                </a:ext>
              </a:extLst>
            </p:cNvPr>
            <p:cNvSpPr/>
            <p:nvPr/>
          </p:nvSpPr>
          <p:spPr>
            <a:xfrm>
              <a:off x="9250803" y="3767002"/>
              <a:ext cx="914401" cy="196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With Mask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86A78F-2BB3-417A-9CFB-4EA7E4AB1103}"/>
                </a:ext>
              </a:extLst>
            </p:cNvPr>
            <p:cNvSpPr/>
            <p:nvPr/>
          </p:nvSpPr>
          <p:spPr>
            <a:xfrm>
              <a:off x="9250803" y="4052732"/>
              <a:ext cx="914401" cy="196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Without Mask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6037FB5-9710-44E8-AB9E-E25DF45EE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31" y="4333433"/>
            <a:ext cx="782289" cy="68361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E861CFC-0EF2-495D-9F77-8F64C4340548}"/>
              </a:ext>
            </a:extLst>
          </p:cNvPr>
          <p:cNvSpPr/>
          <p:nvPr/>
        </p:nvSpPr>
        <p:spPr>
          <a:xfrm>
            <a:off x="4669469" y="3214444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8FAFD9-9D1A-4787-86C7-633F101E3F7C}"/>
              </a:ext>
            </a:extLst>
          </p:cNvPr>
          <p:cNvSpPr/>
          <p:nvPr/>
        </p:nvSpPr>
        <p:spPr>
          <a:xfrm>
            <a:off x="7099929" y="3214444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12CBD1-A9AE-41FA-8B99-D98543622FA5}"/>
              </a:ext>
            </a:extLst>
          </p:cNvPr>
          <p:cNvSpPr/>
          <p:nvPr/>
        </p:nvSpPr>
        <p:spPr>
          <a:xfrm rot="16200000">
            <a:off x="3864667" y="3813927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56D7A4-7129-4C83-8183-F04542B1C8EE}"/>
              </a:ext>
            </a:extLst>
          </p:cNvPr>
          <p:cNvSpPr/>
          <p:nvPr/>
        </p:nvSpPr>
        <p:spPr>
          <a:xfrm>
            <a:off x="3284898" y="4601060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4BAAD7B7-6208-4007-BFBC-06049C67DBC9}"/>
              </a:ext>
            </a:extLst>
          </p:cNvPr>
          <p:cNvSpPr/>
          <p:nvPr/>
        </p:nvSpPr>
        <p:spPr>
          <a:xfrm>
            <a:off x="2477818" y="2276640"/>
            <a:ext cx="787124" cy="612648"/>
          </a:xfrm>
          <a:prstGeom prst="wedgeRoundRectCallout">
            <a:avLst>
              <a:gd name="adj1" fmla="val 44560"/>
              <a:gd name="adj2" fmla="val 7732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Rotation, flipping, shear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F5E63BBB-3C4D-4990-8AC6-59FBCCADFF25}"/>
              </a:ext>
            </a:extLst>
          </p:cNvPr>
          <p:cNvSpPr/>
          <p:nvPr/>
        </p:nvSpPr>
        <p:spPr>
          <a:xfrm>
            <a:off x="7737586" y="2331785"/>
            <a:ext cx="1315401" cy="612648"/>
          </a:xfrm>
          <a:prstGeom prst="wedgeRoundRectCallou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Early stop</a:t>
            </a:r>
            <a:b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 learning rate</a:t>
            </a:r>
            <a:b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best performing model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C67D21B3-7B59-40E6-8356-B005C3E425F2}"/>
              </a:ext>
            </a:extLst>
          </p:cNvPr>
          <p:cNvSpPr/>
          <p:nvPr/>
        </p:nvSpPr>
        <p:spPr>
          <a:xfrm>
            <a:off x="3446664" y="2260373"/>
            <a:ext cx="1416007" cy="612648"/>
          </a:xfrm>
          <a:prstGeom prst="wedgeRoundRectCallout">
            <a:avLst>
              <a:gd name="adj1" fmla="val -33349"/>
              <a:gd name="adj2" fmla="val 84245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size = 128</a:t>
            </a:r>
          </a:p>
          <a:p>
            <a:pPr algn="ctr"/>
            <a:r>
              <a:rPr lang="en-CA" sz="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scale=(128, 128, 3)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7F4320BB-CED7-43C2-9DCF-8F1AD52675BF}"/>
              </a:ext>
            </a:extLst>
          </p:cNvPr>
          <p:cNvSpPr/>
          <p:nvPr/>
        </p:nvSpPr>
        <p:spPr>
          <a:xfrm rot="10800000">
            <a:off x="6655137" y="3525608"/>
            <a:ext cx="1786410" cy="240151"/>
          </a:xfrm>
          <a:prstGeom prst="bentArrow">
            <a:avLst>
              <a:gd name="adj1" fmla="val 14859"/>
              <a:gd name="adj2" fmla="val 26617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84DD5-D02E-4252-B833-75FC41D8A2D4}"/>
              </a:ext>
            </a:extLst>
          </p:cNvPr>
          <p:cNvSpPr txBox="1"/>
          <p:nvPr/>
        </p:nvSpPr>
        <p:spPr>
          <a:xfrm>
            <a:off x="6872842" y="3745242"/>
            <a:ext cx="1476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/>
              <a:t>Until validation loss decreases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26CA01F-ED1D-42B5-B196-307FC10CCC7F}"/>
              </a:ext>
            </a:extLst>
          </p:cNvPr>
          <p:cNvSpPr/>
          <p:nvPr/>
        </p:nvSpPr>
        <p:spPr>
          <a:xfrm rot="5400000">
            <a:off x="8363510" y="3966801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BF7CF6E-64FF-495D-BDEA-4840D58BE202}"/>
              </a:ext>
            </a:extLst>
          </p:cNvPr>
          <p:cNvSpPr/>
          <p:nvPr/>
        </p:nvSpPr>
        <p:spPr>
          <a:xfrm rot="10800000">
            <a:off x="7099929" y="4556923"/>
            <a:ext cx="432076" cy="14836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8015AD9A-6843-43E6-8B78-9DA8D4AE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92950"/>
            <a:ext cx="10058400" cy="1081926"/>
          </a:xfrm>
        </p:spPr>
        <p:txBody>
          <a:bodyPr/>
          <a:lstStyle/>
          <a:p>
            <a:pPr algn="ctr"/>
            <a:r>
              <a:rPr lang="en-CA"/>
              <a:t>Research approach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66B189-25D8-4CAA-A3D8-DCFC859B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56EBE-495C-470E-8FF6-E9652E26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89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387C-649E-4DCF-92C6-117ABABE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72CBE-7447-49DB-B29A-BCF0C32D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Arial" panose="020B0604020202020204" pitchFamily="34" charset="0"/>
              </a:rPr>
              <a:t> </a:t>
            </a:r>
            <a:r>
              <a:rPr lang="en-US" sz="2800" b="1" i="0">
                <a:effectLst/>
                <a:latin typeface="Arial" panose="020B0604020202020204" pitchFamily="34" charset="0"/>
              </a:rPr>
              <a:t>RQ1. </a:t>
            </a:r>
            <a:r>
              <a:rPr lang="en-US" sz="2800" b="0" i="0">
                <a:effectLst/>
                <a:latin typeface="Arial" panose="020B0604020202020204" pitchFamily="34" charset="0"/>
              </a:rPr>
              <a:t>How accurately different models can detect face mask?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Arial" panose="020B0604020202020204" pitchFamily="34" charset="0"/>
              </a:rPr>
              <a:t> </a:t>
            </a:r>
            <a:r>
              <a:rPr lang="en-US" sz="2800" b="1" i="0">
                <a:effectLst/>
                <a:latin typeface="Arial" panose="020B0604020202020204" pitchFamily="34" charset="0"/>
              </a:rPr>
              <a:t>RQ2. </a:t>
            </a:r>
            <a:r>
              <a:rPr lang="en-US" sz="2800" b="0" i="0">
                <a:effectLst/>
                <a:latin typeface="Arial" panose="020B0604020202020204" pitchFamily="34" charset="0"/>
              </a:rPr>
              <a:t>How effective the concept of domain adaptation is in face mask detection?</a:t>
            </a:r>
            <a:endParaRPr lang="en-US" sz="3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88D28-CC90-4C5C-B7CF-6BBEF047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AF6E-40AB-4CEE-AADF-BE8F5E4E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13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1902-33AF-49EE-B887-22D8F9D3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Simulated Face Mask Dataset (SMFD)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5FD9B15-7635-444E-AF46-0DF1EFF6A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 bwMode="auto">
          <a:xfrm>
            <a:off x="1097280" y="2295728"/>
            <a:ext cx="4476669" cy="29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A6E222B-EE34-4D09-BDA2-05B05FE4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5"/>
          <a:stretch/>
        </p:blipFill>
        <p:spPr bwMode="auto">
          <a:xfrm>
            <a:off x="6332681" y="2295727"/>
            <a:ext cx="4334619" cy="29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181D0-EEEA-41C5-A6EC-69C1DF0C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97D78-4FCA-4939-9E9D-4B846560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4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04D6-1460-4F54-BA89-B100551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>
                <a:effectLst/>
                <a:latin typeface="Arial" panose="020B0604020202020204" pitchFamily="34" charset="0"/>
              </a:rPr>
              <a:t>Performance of ML models (RQ1)</a:t>
            </a:r>
            <a:endParaRPr lang="en-US" sz="44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EBA8A1-3ABB-4DF8-8ACD-84BFA3CAD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06479"/>
              </p:ext>
            </p:extLst>
          </p:nvPr>
        </p:nvGraphicFramePr>
        <p:xfrm>
          <a:off x="2081936" y="2328366"/>
          <a:ext cx="7451171" cy="263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864">
                  <a:extLst>
                    <a:ext uri="{9D8B030D-6E8A-4147-A177-3AD203B41FA5}">
                      <a16:colId xmlns:a16="http://schemas.microsoft.com/office/drawing/2014/main" val="3513981368"/>
                    </a:ext>
                  </a:extLst>
                </a:gridCol>
                <a:gridCol w="2042808">
                  <a:extLst>
                    <a:ext uri="{9D8B030D-6E8A-4147-A177-3AD203B41FA5}">
                      <a16:colId xmlns:a16="http://schemas.microsoft.com/office/drawing/2014/main" val="3924718912"/>
                    </a:ext>
                  </a:extLst>
                </a:gridCol>
                <a:gridCol w="1838528">
                  <a:extLst>
                    <a:ext uri="{9D8B030D-6E8A-4147-A177-3AD203B41FA5}">
                      <a16:colId xmlns:a16="http://schemas.microsoft.com/office/drawing/2014/main" val="595111586"/>
                    </a:ext>
                  </a:extLst>
                </a:gridCol>
                <a:gridCol w="1536971">
                  <a:extLst>
                    <a:ext uri="{9D8B030D-6E8A-4147-A177-3AD203B41FA5}">
                      <a16:colId xmlns:a16="http://schemas.microsoft.com/office/drawing/2014/main" val="853997809"/>
                    </a:ext>
                  </a:extLst>
                </a:gridCol>
              </a:tblGrid>
              <a:tr h="377409"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/>
                        <a:t>Type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/>
                        <a:t>Model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273063"/>
                  </a:ext>
                </a:extLst>
              </a:tr>
              <a:tr h="377409">
                <a:tc vMerge="1"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Simulated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Real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34914"/>
                  </a:ext>
                </a:extLst>
              </a:tr>
              <a:tr h="377409">
                <a:tc>
                  <a:txBody>
                    <a:bodyPr/>
                    <a:lstStyle/>
                    <a:p>
                      <a:r>
                        <a:rPr lang="en-US"/>
                        <a:t>Baseline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VGG1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99.8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16868"/>
                  </a:ext>
                </a:extLst>
              </a:tr>
              <a:tr h="377409"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/>
                        <a:t>Well-known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VGG19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99.8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99.2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759221"/>
                  </a:ext>
                </a:extLst>
              </a:tr>
              <a:tr h="377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ResNet50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99.6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96.8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985697"/>
                  </a:ext>
                </a:extLst>
              </a:tr>
              <a:tr h="307950"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b="1"/>
                        <a:t>Transfer Learning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TL-VGG19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99.7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98.6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93176"/>
                  </a:ext>
                </a:extLst>
              </a:tr>
              <a:tr h="3774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TL-ResNet50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99.45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47258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93E0F8-3EE5-4E34-B15F-E847AC9E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5E4EB-C7D4-4565-83BE-B16C0670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16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59F938-E42C-41C1-8032-00CDD4B00ABA}"/>
              </a:ext>
            </a:extLst>
          </p:cNvPr>
          <p:cNvSpPr/>
          <p:nvPr/>
        </p:nvSpPr>
        <p:spPr>
          <a:xfrm>
            <a:off x="8004411" y="2729552"/>
            <a:ext cx="1528695" cy="2229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90290C68-5494-4E68-A7F5-1572056458F7}"/>
              </a:ext>
            </a:extLst>
          </p:cNvPr>
          <p:cNvSpPr/>
          <p:nvPr/>
        </p:nvSpPr>
        <p:spPr>
          <a:xfrm>
            <a:off x="2238233" y="2729552"/>
            <a:ext cx="4735772" cy="287967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current CNN models find these benchmark dataset very easy</a:t>
            </a:r>
          </a:p>
        </p:txBody>
      </p:sp>
    </p:spTree>
    <p:extLst>
      <p:ext uri="{BB962C8B-B14F-4D97-AF65-F5344CB8AC3E}">
        <p14:creationId xmlns:p14="http://schemas.microsoft.com/office/powerpoint/2010/main" val="7422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04D6-1460-4F54-BA89-B100551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>
                <a:effectLst/>
                <a:latin typeface="Arial" panose="020B0604020202020204" pitchFamily="34" charset="0"/>
              </a:rPr>
              <a:t>Domain Adaptation Result (RQ2)</a:t>
            </a:r>
            <a:endParaRPr lang="en-US" sz="44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D65168-BB59-4A18-B6FE-7D3E967AF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502598"/>
              </p:ext>
            </p:extLst>
          </p:nvPr>
        </p:nvGraphicFramePr>
        <p:xfrm>
          <a:off x="2032000" y="2139885"/>
          <a:ext cx="7385377" cy="399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08206-473F-48A2-A236-AFD2801D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65830-8558-47DB-A785-A796AE8A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13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04D6-1460-4F54-BA89-B100551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i="0">
                <a:effectLst/>
                <a:latin typeface="Arial" panose="020B0604020202020204" pitchFamily="34" charset="0"/>
              </a:rPr>
              <a:t>Domain Adaptation Result (RQ2)</a:t>
            </a:r>
            <a:endParaRPr lang="en-US" sz="44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D65168-BB59-4A18-B6FE-7D3E967AF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845972"/>
              </p:ext>
            </p:extLst>
          </p:nvPr>
        </p:nvGraphicFramePr>
        <p:xfrm>
          <a:off x="1883451" y="2157351"/>
          <a:ext cx="7385377" cy="399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72322-2C58-4AB1-9340-BEDEE6DC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69001-8D32-4189-B41E-817E748C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18</a:t>
            </a:fld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2177ABF-72B7-44FD-9C39-896179344953}"/>
              </a:ext>
            </a:extLst>
          </p:cNvPr>
          <p:cNvSpPr/>
          <p:nvPr/>
        </p:nvSpPr>
        <p:spPr>
          <a:xfrm>
            <a:off x="5576139" y="2223963"/>
            <a:ext cx="1039720" cy="356676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14CB46E7-393F-4E88-9BED-97D8FA04E9B1}"/>
              </a:ext>
            </a:extLst>
          </p:cNvPr>
          <p:cNvSpPr/>
          <p:nvPr/>
        </p:nvSpPr>
        <p:spPr>
          <a:xfrm>
            <a:off x="4965530" y="2223963"/>
            <a:ext cx="1650329" cy="3566766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3C111E38-8AC5-4FB4-B339-946646C386B5}"/>
              </a:ext>
            </a:extLst>
          </p:cNvPr>
          <p:cNvSpPr/>
          <p:nvPr/>
        </p:nvSpPr>
        <p:spPr>
          <a:xfrm>
            <a:off x="4382675" y="2223963"/>
            <a:ext cx="2386927" cy="3566766"/>
          </a:xfrm>
          <a:prstGeom prst="flowChartProcess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A9080F9D-61A3-4F60-8CA8-E33EE6F11641}"/>
              </a:ext>
            </a:extLst>
          </p:cNvPr>
          <p:cNvSpPr/>
          <p:nvPr/>
        </p:nvSpPr>
        <p:spPr>
          <a:xfrm>
            <a:off x="7143336" y="2223963"/>
            <a:ext cx="4735772" cy="287967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models did not generalize well</a:t>
            </a:r>
          </a:p>
        </p:txBody>
      </p:sp>
    </p:spTree>
    <p:extLst>
      <p:ext uri="{BB962C8B-B14F-4D97-AF65-F5344CB8AC3E}">
        <p14:creationId xmlns:p14="http://schemas.microsoft.com/office/powerpoint/2010/main" val="36287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606BF-ACCE-4E4C-A549-8BA4592F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94" y="1720544"/>
            <a:ext cx="3263703" cy="21410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B4971F-7F5A-482A-A304-6FD4948B7E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957262"/>
          </a:xfrm>
        </p:spPr>
        <p:txBody>
          <a:bodyPr>
            <a:normAutofit fontScale="90000"/>
          </a:bodyPr>
          <a:lstStyle/>
          <a:p>
            <a:r>
              <a:rPr lang="en-CA"/>
              <a:t>Incorrect/Difficult Test Samples (Real Image)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8ED88-93AB-40A7-976B-3BD9C6E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20" y="1836146"/>
            <a:ext cx="2556034" cy="202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146AD-C1E6-4FE6-B4D7-2660B742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72" y="4091783"/>
            <a:ext cx="2710910" cy="199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E9E02-064D-4785-92F5-FC5B3A8CB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719" y="4453127"/>
            <a:ext cx="2556035" cy="16975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953F5D-3F77-4C7C-809F-30659879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7EC1E-2DF8-4A59-9997-2751437D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60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FA89D-053B-4EEA-88D9-111A93FC9EB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385B5-A8B0-4967-BD0D-9391A2B9E6AF}"/>
              </a:ext>
            </a:extLst>
          </p:cNvPr>
          <p:cNvSpPr txBox="1"/>
          <p:nvPr/>
        </p:nvSpPr>
        <p:spPr>
          <a:xfrm>
            <a:off x="11251677" y="6627168"/>
            <a:ext cx="10125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©</a:t>
            </a:r>
            <a:r>
              <a:rPr lang="en-US" sz="900" err="1"/>
              <a:t>MedpageToday</a:t>
            </a:r>
            <a:endParaRPr lang="en-US" sz="9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3742D3-58D3-410B-8447-7CF7E225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CC73C-D735-45A7-8719-BEFC0AE7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766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E608-EEC7-44AE-AD53-7D0CEBB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Error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E8354-1AA2-480F-99B0-E97517E9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8" y="2082019"/>
            <a:ext cx="7188591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43623-B9FB-4299-ACEE-4AAA7B4004FA}"/>
              </a:ext>
            </a:extLst>
          </p:cNvPr>
          <p:cNvSpPr txBox="1"/>
          <p:nvPr/>
        </p:nvSpPr>
        <p:spPr>
          <a:xfrm>
            <a:off x="1097280" y="2504049"/>
            <a:ext cx="353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ResNet50 Transfer Leaning model mis-prediction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F2B8F-6AA5-43E9-9E6B-3A8721258C6D}"/>
              </a:ext>
            </a:extLst>
          </p:cNvPr>
          <p:cNvSpPr txBox="1"/>
          <p:nvPr/>
        </p:nvSpPr>
        <p:spPr>
          <a:xfrm>
            <a:off x="7511201" y="5557095"/>
            <a:ext cx="3536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Real world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638CC-DC8B-4DE4-A805-07CE2065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11C87-B49C-4383-8177-FCA795A8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52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00BA1-F208-4BFB-89E9-97982FF1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74" y="2203244"/>
            <a:ext cx="5289451" cy="3141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FEBB9-7266-4BEE-B8A1-24BA1BB0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2077081"/>
            <a:ext cx="5289451" cy="3283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9F2BA-5E2E-4A4E-9CB4-DE94CC80E5FA}"/>
              </a:ext>
            </a:extLst>
          </p:cNvPr>
          <p:cNvSpPr txBox="1"/>
          <p:nvPr/>
        </p:nvSpPr>
        <p:spPr>
          <a:xfrm>
            <a:off x="1927274" y="429065"/>
            <a:ext cx="858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ResNet50 transfer learning Model’s misprediction on Target Dataset (Real Image Dataset)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D9491-9B27-4DC2-8249-336125EE628B}"/>
              </a:ext>
            </a:extLst>
          </p:cNvPr>
          <p:cNvSpPr txBox="1"/>
          <p:nvPr/>
        </p:nvSpPr>
        <p:spPr>
          <a:xfrm>
            <a:off x="1146516" y="5605975"/>
            <a:ext cx="38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When only trained on target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C6031-BA2E-47AC-B323-CE1DDE935B17}"/>
              </a:ext>
            </a:extLst>
          </p:cNvPr>
          <p:cNvSpPr txBox="1"/>
          <p:nvPr/>
        </p:nvSpPr>
        <p:spPr>
          <a:xfrm>
            <a:off x="6499274" y="5591907"/>
            <a:ext cx="54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When trained on Source Dataset (Simulated) and finetuned and on target Dataset (Real Image)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44F23B8-E5A6-4EAE-8463-5E65AEDC5298}"/>
              </a:ext>
            </a:extLst>
          </p:cNvPr>
          <p:cNvSpPr/>
          <p:nvPr/>
        </p:nvSpPr>
        <p:spPr>
          <a:xfrm>
            <a:off x="1983110" y="1360771"/>
            <a:ext cx="1474081" cy="6126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Accuracy: 99.45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7AC4407-EDF9-4B66-A57F-51B8813E8232}"/>
              </a:ext>
            </a:extLst>
          </p:cNvPr>
          <p:cNvSpPr/>
          <p:nvPr/>
        </p:nvSpPr>
        <p:spPr>
          <a:xfrm>
            <a:off x="8734810" y="1343592"/>
            <a:ext cx="1474081" cy="6126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Accuracy: 99.53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EFA653-7806-47E0-9472-7EEBCEA4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6970B-7BA2-4296-8343-4D8A74C2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69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E608-EEC7-44AE-AD53-7D0CEBBB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Time Complexity Analysis</a:t>
            </a:r>
            <a:endParaRPr lang="en-CA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9D8C4D6-7F0A-4CE6-9A68-92C43CAA8C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26856"/>
              </p:ext>
            </p:extLst>
          </p:nvPr>
        </p:nvGraphicFramePr>
        <p:xfrm>
          <a:off x="4074349" y="2017378"/>
          <a:ext cx="6364665" cy="4065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76528-BBE0-48E3-BBEA-0D4FF3AD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9DAF0-2DB2-43C4-98B8-5C99517B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22</a:t>
            </a:fld>
            <a:endParaRPr lang="en-CA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A4BE22FC-8B13-4616-B419-67EA41BD0344}"/>
              </a:ext>
            </a:extLst>
          </p:cNvPr>
          <p:cNvSpPr/>
          <p:nvPr/>
        </p:nvSpPr>
        <p:spPr>
          <a:xfrm>
            <a:off x="-668740" y="2350779"/>
            <a:ext cx="5820770" cy="311169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Transfer learning provides slightly better performance with around 30% less training time</a:t>
            </a:r>
          </a:p>
        </p:txBody>
      </p:sp>
    </p:spTree>
    <p:extLst>
      <p:ext uri="{BB962C8B-B14F-4D97-AF65-F5344CB8AC3E}">
        <p14:creationId xmlns:p14="http://schemas.microsoft.com/office/powerpoint/2010/main" val="301044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118-2A60-4A84-A65E-14BB3DE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3B73-CB08-477F-BC93-3598E0149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55161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CA"/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Our applied CNN models found these benchmark dataset quite easy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The models did not generalize properly and without finetuning target domain performance dropped significantly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In all of our experiments transfer learning provided better result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89548-934E-48ED-BCA8-AD6804BE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AA944-91AE-48DA-B162-E81A2BA2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996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118-2A60-4A84-A65E-14BB3DE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3B73-CB08-477F-BC93-3598E0149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55161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CA"/>
              <a:t> Simulated dataset images contained almost identical simulated masks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/>
              <a:t> Real world dataset images: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CA"/>
              <a:t> Many of the with mask images contained </a:t>
            </a:r>
            <a:r>
              <a:rPr lang="en-CA" sz="2000" b="1"/>
              <a:t>whole body, multiple people.</a:t>
            </a:r>
            <a:endParaRPr lang="en-CA" b="1"/>
          </a:p>
          <a:p>
            <a:pPr lvl="1">
              <a:buFont typeface="Wingdings" panose="05000000000000000000" pitchFamily="2" charset="2"/>
              <a:buChar char="v"/>
            </a:pPr>
            <a:r>
              <a:rPr lang="en-CA"/>
              <a:t> All of the without mask images contained </a:t>
            </a:r>
            <a:r>
              <a:rPr lang="en-CA" sz="2000" b="1"/>
              <a:t>only face.</a:t>
            </a:r>
            <a:endParaRPr lang="en-CA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CF746-07B0-4377-90B7-732F796C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9116C-B572-4756-B403-51DE8BBA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82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118-2A60-4A84-A65E-14BB3DE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E7A1E-C331-41A1-97BD-7C28ED3E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53" y="2011680"/>
            <a:ext cx="6185045" cy="3482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55CD4-E30B-4C06-B7CB-C8DF59CD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2246846"/>
            <a:ext cx="6015037" cy="3366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E89C1-9DB7-4D35-B416-DB172C47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902" y="2398876"/>
            <a:ext cx="6015038" cy="33777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5EF18-AD16-4B8D-B64E-EA57E08E2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828" y="2564161"/>
            <a:ext cx="5891374" cy="33480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38459-D84F-4AC3-9996-6406B21CE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302" y="2834640"/>
            <a:ext cx="5800564" cy="3245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7463-4184-4966-BF5E-6FF1C862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5CFEF-27A7-4236-8AEF-B6FD76F0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66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789D20-620C-4B2B-9802-961982B9A818}"/>
              </a:ext>
            </a:extLst>
          </p:cNvPr>
          <p:cNvSpPr/>
          <p:nvPr/>
        </p:nvSpPr>
        <p:spPr>
          <a:xfrm>
            <a:off x="1121790" y="650450"/>
            <a:ext cx="10039546" cy="3846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9A347-5C86-4135-8702-C8C0AA8F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EEEB7-3D05-496E-BD85-AAC81371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28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>
            <a:extLst>
              <a:ext uri="{FF2B5EF4-FFF2-40B4-BE49-F238E27FC236}">
                <a16:creationId xmlns:a16="http://schemas.microsoft.com/office/drawing/2014/main" id="{6B4833DA-0633-4364-BF14-540B72C27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4A18D-7D86-4CB4-ADAD-4F7CCBA4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32651-F773-4537-B033-A40A6B23E1E1}"/>
              </a:ext>
            </a:extLst>
          </p:cNvPr>
          <p:cNvSpPr txBox="1"/>
          <p:nvPr/>
        </p:nvSpPr>
        <p:spPr>
          <a:xfrm>
            <a:off x="11374226" y="6627168"/>
            <a:ext cx="940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©</a:t>
            </a:r>
            <a:r>
              <a:rPr lang="en-US" sz="900" err="1"/>
              <a:t>TheScientist</a:t>
            </a:r>
            <a:endParaRPr lang="en-US" sz="9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1BF95-98E1-4524-BD8E-2D561E12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1DD05-D205-48A0-A2F5-D88F5592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0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F385B5-A8B0-4967-BD0D-9391A2B9E6AF}"/>
              </a:ext>
            </a:extLst>
          </p:cNvPr>
          <p:cNvSpPr txBox="1"/>
          <p:nvPr/>
        </p:nvSpPr>
        <p:spPr>
          <a:xfrm>
            <a:off x="11251677" y="6627168"/>
            <a:ext cx="10125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©</a:t>
            </a:r>
            <a:r>
              <a:rPr lang="en-US" sz="900" err="1"/>
              <a:t>MedpageToday</a:t>
            </a:r>
            <a:endParaRPr lang="en-US" sz="9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E210715-38EA-4F37-96B2-44658199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" y="172627"/>
            <a:ext cx="6947210" cy="60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D69D77-40A4-428E-B120-5EE604C7E651}"/>
              </a:ext>
            </a:extLst>
          </p:cNvPr>
          <p:cNvSpPr txBox="1">
            <a:spLocks/>
          </p:cNvSpPr>
          <p:nvPr/>
        </p:nvSpPr>
        <p:spPr>
          <a:xfrm>
            <a:off x="10697093" y="2735054"/>
            <a:ext cx="893077" cy="107382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600"/>
              <a:t>	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/>
          </a:p>
        </p:txBody>
      </p:sp>
      <p:pic>
        <p:nvPicPr>
          <p:cNvPr id="2054" name="Picture 6" descr="WHO | World Health Organization">
            <a:extLst>
              <a:ext uri="{FF2B5EF4-FFF2-40B4-BE49-F238E27FC236}">
                <a16:creationId xmlns:a16="http://schemas.microsoft.com/office/drawing/2014/main" id="{9DB3EAC8-56BE-40C9-9314-9C8F0E145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18518" r="9671" b="20910"/>
          <a:stretch/>
        </p:blipFill>
        <p:spPr bwMode="auto">
          <a:xfrm>
            <a:off x="7910426" y="1674133"/>
            <a:ext cx="1593129" cy="4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4218A-2D8C-484F-BBEC-6A48E55F89A0}"/>
              </a:ext>
            </a:extLst>
          </p:cNvPr>
          <p:cNvSpPr txBox="1"/>
          <p:nvPr/>
        </p:nvSpPr>
        <p:spPr>
          <a:xfrm>
            <a:off x="7835010" y="2158658"/>
            <a:ext cx="4289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3C4245"/>
                </a:solidFill>
                <a:latin typeface="Bahnschrift Light Condensed" panose="020B0502040204020203" pitchFamily="34" charset="0"/>
              </a:rPr>
              <a:t>Wearing mask is the most effective measure </a:t>
            </a:r>
          </a:p>
          <a:p>
            <a:r>
              <a:rPr lang="en-US" sz="2000" b="1">
                <a:solidFill>
                  <a:srgbClr val="3C4245"/>
                </a:solidFill>
                <a:latin typeface="Bahnschrift Light Condensed" panose="020B0502040204020203" pitchFamily="34" charset="0"/>
              </a:rPr>
              <a:t>to prevent COVID-19</a:t>
            </a:r>
            <a:r>
              <a:rPr lang="en-US" sz="1800" b="1">
                <a:solidFill>
                  <a:srgbClr val="3C4245"/>
                </a:solidFill>
                <a:latin typeface="Bahnschrift Light Condensed" panose="020B0502040204020203" pitchFamily="34" charset="0"/>
              </a:rPr>
              <a:t>. 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6812E-9CD0-44D6-A60C-987086AB7377}"/>
              </a:ext>
            </a:extLst>
          </p:cNvPr>
          <p:cNvSpPr/>
          <p:nvPr/>
        </p:nvSpPr>
        <p:spPr>
          <a:xfrm>
            <a:off x="7646475" y="1489436"/>
            <a:ext cx="4398390" cy="1536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Who is exempt from wearing a face mask during the COVID-19 pandemic? - ABC  News">
            <a:extLst>
              <a:ext uri="{FF2B5EF4-FFF2-40B4-BE49-F238E27FC236}">
                <a16:creationId xmlns:a16="http://schemas.microsoft.com/office/drawing/2014/main" id="{1C61B4B4-2EC0-4FFC-96A9-94468369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76" y="3553904"/>
            <a:ext cx="4398389" cy="15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433EE2-9D9F-4C38-AEAB-DC9176AA236D}"/>
              </a:ext>
            </a:extLst>
          </p:cNvPr>
          <p:cNvSpPr txBox="1"/>
          <p:nvPr/>
        </p:nvSpPr>
        <p:spPr>
          <a:xfrm>
            <a:off x="11270297" y="4807669"/>
            <a:ext cx="893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err="1">
                <a:highlight>
                  <a:srgbClr val="FFFF00"/>
                </a:highlight>
                <a:latin typeface="Bahnschrift Condensed" panose="020B0502040204020203" pitchFamily="34" charset="0"/>
              </a:rPr>
              <a:t>abcnews</a:t>
            </a:r>
            <a:endParaRPr lang="en-US" b="1">
              <a:highlight>
                <a:srgbClr val="FFFF00"/>
              </a:highlight>
              <a:latin typeface="Bahnschrift Condensed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F41196-7C38-482A-BE79-B0578666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76889-807A-4248-885F-A0525C50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080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ronavirus 2019-ncov or covid-19 disease prevention concept, man with wearing face mask and without mask, health care isolated on white background  illustration Premium Vector">
            <a:extLst>
              <a:ext uri="{FF2B5EF4-FFF2-40B4-BE49-F238E27FC236}">
                <a16:creationId xmlns:a16="http://schemas.microsoft.com/office/drawing/2014/main" id="{E31673AC-6704-4F09-9E2F-DCD47118F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9"/>
          <a:stretch/>
        </p:blipFill>
        <p:spPr bwMode="auto">
          <a:xfrm>
            <a:off x="1103279" y="823818"/>
            <a:ext cx="4122312" cy="49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ronavirus 2019-ncov or covid-19 disease prevention concept, man with wearing face mask and without mask, health care isolated on white background  illustration Premium Vector">
            <a:extLst>
              <a:ext uri="{FF2B5EF4-FFF2-40B4-BE49-F238E27FC236}">
                <a16:creationId xmlns:a16="http://schemas.microsoft.com/office/drawing/2014/main" id="{1C1CAB82-5AFF-4607-9267-32851AC4C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9"/>
          <a:stretch/>
        </p:blipFill>
        <p:spPr bwMode="auto">
          <a:xfrm>
            <a:off x="7048278" y="823818"/>
            <a:ext cx="4122312" cy="49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1BD42-7E63-45CB-9DCF-8B39A30255CE}"/>
              </a:ext>
            </a:extLst>
          </p:cNvPr>
          <p:cNvSpPr txBox="1"/>
          <p:nvPr/>
        </p:nvSpPr>
        <p:spPr>
          <a:xfrm>
            <a:off x="11509343" y="6627168"/>
            <a:ext cx="6826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©</a:t>
            </a:r>
            <a:r>
              <a:rPr lang="en-US" sz="900" err="1"/>
              <a:t>FreePik</a:t>
            </a:r>
            <a:endParaRPr lang="en-US" sz="9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1A8294-80A2-423A-888B-16B0B6D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4A2A6-6064-40E9-9618-3E21700F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3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387C-649E-4DCF-92C6-117ABABE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Mask Detection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D72CBE-7447-49DB-B29A-BCF0C32D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/>
              <a:t> </a:t>
            </a:r>
            <a:r>
              <a:rPr lang="en-US" sz="3200">
                <a:solidFill>
                  <a:srgbClr val="4D5156"/>
                </a:solidFill>
                <a:latin typeface="arial" panose="020B0604020202020204" pitchFamily="34" charset="0"/>
              </a:rPr>
              <a:t>Easily detect unmasked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4D5156"/>
                </a:solidFill>
                <a:latin typeface="arial" panose="020B0604020202020204" pitchFamily="34" charset="0"/>
              </a:rPr>
              <a:t> Make them aware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4D5156"/>
                </a:solidFill>
                <a:latin typeface="arial" panose="020B0604020202020204" pitchFamily="34" charset="0"/>
              </a:rPr>
              <a:t> Take necessary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4D5156"/>
                </a:solidFill>
                <a:latin typeface="arial" panose="020B0604020202020204" pitchFamily="34" charset="0"/>
              </a:rPr>
              <a:t> Ensure mask wearing</a:t>
            </a:r>
            <a:endParaRPr lang="en-US" sz="34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01D4913-FBDC-47A4-B7A7-B18C4D58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1845734"/>
            <a:ext cx="3789680" cy="33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AFC7-67BB-4EA6-A73E-CF4FA8523C62}"/>
              </a:ext>
            </a:extLst>
          </p:cNvPr>
          <p:cNvSpPr txBox="1"/>
          <p:nvPr/>
        </p:nvSpPr>
        <p:spPr>
          <a:xfrm>
            <a:off x="11125201" y="6627168"/>
            <a:ext cx="10667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/>
              <a:t>©</a:t>
            </a:r>
            <a:r>
              <a:rPr lang="en-US" sz="900" err="1"/>
              <a:t>romania</a:t>
            </a:r>
            <a:r>
              <a:rPr lang="en-US" sz="900"/>
              <a:t>-insider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D8574-C831-408E-89DD-271825C8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F313-D678-4EE2-9E59-3C3F6D7A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403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3118-2A60-4A84-A65E-14BB3DE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Related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3C6AA-14AE-4E5B-A84F-C77DB9CF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170" y="2032000"/>
            <a:ext cx="8679699" cy="3255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3F625-3566-43D3-AE97-0B6D173C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59" y="2355230"/>
            <a:ext cx="8326511" cy="3648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5B2BC-06E4-4A78-A8E0-B13860B6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84267-4CA9-44B9-B47C-366FC007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35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A3F5-27C6-453D-96F4-3B755753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E7C1-AB3F-4C0A-A1C3-ADDEDEC65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Real-World Masked Face Dataset (RMFD)</a:t>
            </a:r>
          </a:p>
          <a:p>
            <a:pPr marL="0" indent="0">
              <a:buNone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</a:t>
            </a:r>
            <a:r>
              <a:rPr lang="en-US" b="0" i="0" u="none" strike="noStrike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6,442 Masked &amp; 90,000 Unmasked</a:t>
            </a:r>
          </a:p>
          <a:p>
            <a:pPr marL="201168" lvl="1" indent="0">
              <a:buNone/>
            </a:pPr>
            <a:endParaRPr lang="en-CA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Simulated Masked Face Dataset (SMFD)</a:t>
            </a:r>
          </a:p>
          <a:p>
            <a:pPr marL="0" indent="0">
              <a:buNone/>
            </a:pPr>
            <a:r>
              <a:rPr lang="en-US" b="0" i="0" u="none" strike="noStrike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   	- 67,000 Masked &amp; 67,000 Unmasked</a:t>
            </a:r>
            <a:endParaRPr lang="en-CA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795ABB-0187-4F12-B766-7B8B7D418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17458"/>
              </p:ext>
            </p:extLst>
          </p:nvPr>
        </p:nvGraphicFramePr>
        <p:xfrm>
          <a:off x="6715761" y="2396066"/>
          <a:ext cx="45618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613">
                  <a:extLst>
                    <a:ext uri="{9D8B030D-6E8A-4147-A177-3AD203B41FA5}">
                      <a16:colId xmlns:a16="http://schemas.microsoft.com/office/drawing/2014/main" val="3874640549"/>
                    </a:ext>
                  </a:extLst>
                </a:gridCol>
                <a:gridCol w="1520613">
                  <a:extLst>
                    <a:ext uri="{9D8B030D-6E8A-4147-A177-3AD203B41FA5}">
                      <a16:colId xmlns:a16="http://schemas.microsoft.com/office/drawing/2014/main" val="4162587439"/>
                    </a:ext>
                  </a:extLst>
                </a:gridCol>
                <a:gridCol w="1520613">
                  <a:extLst>
                    <a:ext uri="{9D8B030D-6E8A-4147-A177-3AD203B41FA5}">
                      <a16:colId xmlns:a16="http://schemas.microsoft.com/office/drawing/2014/main" val="37855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#Masked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#Unmasked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2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6442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6442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485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6442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974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5FAE5-60A4-46EA-AFD3-77451939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951BF-06F1-4297-8F89-AC04B650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78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8CC9-6F37-40E0-9CD9-B5DAAEBC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93183"/>
            <a:ext cx="10058400" cy="816882"/>
          </a:xfrm>
        </p:spPr>
        <p:txBody>
          <a:bodyPr>
            <a:normAutofit/>
          </a:bodyPr>
          <a:lstStyle/>
          <a:p>
            <a:r>
              <a:rPr lang="en-US" i="0" u="none" strike="noStrike">
                <a:solidFill>
                  <a:srgbClr val="000000"/>
                </a:solidFill>
                <a:effectLst/>
              </a:rPr>
              <a:t>Real-World Masked Face Dataset (RMFD)</a:t>
            </a:r>
            <a:endParaRPr lang="en-CA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84666E7-2528-40BA-9834-625F1017A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0" y="2352749"/>
            <a:ext cx="4356000" cy="28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F33502A-1B61-405E-86A9-26CC4373E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32" y="2231451"/>
            <a:ext cx="4124537" cy="30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72F41-2D14-4C88-A0F7-123547EA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Facemask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97703-2C4C-4F9F-AB8E-DBA3CB35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3C876-D370-477A-8D04-786FC299181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9482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04432A1CAF794892B8A9FE71F16008" ma:contentTypeVersion="7" ma:contentTypeDescription="Create a new document." ma:contentTypeScope="" ma:versionID="b3a6472e1b5a845b291be7bc553dd19f">
  <xsd:schema xmlns:xsd="http://www.w3.org/2001/XMLSchema" xmlns:xs="http://www.w3.org/2001/XMLSchema" xmlns:p="http://schemas.microsoft.com/office/2006/metadata/properties" xmlns:ns3="49a0e35e-5719-4d9e-ab60-75db7bbc2206" xmlns:ns4="159a07ca-60c6-43f4-b40e-4194e8fbc0a1" targetNamespace="http://schemas.microsoft.com/office/2006/metadata/properties" ma:root="true" ma:fieldsID="337fba3530b5db2cfa399c681f708578" ns3:_="" ns4:_="">
    <xsd:import namespace="49a0e35e-5719-4d9e-ab60-75db7bbc2206"/>
    <xsd:import namespace="159a07ca-60c6-43f4-b40e-4194e8fbc0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0e35e-5719-4d9e-ab60-75db7bbc22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a07ca-60c6-43f4-b40e-4194e8fbc0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0CDBA8-73E6-4161-AC1B-1382D0D252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F133B5-8197-4FAA-AC27-9840A193E275}">
  <ds:schemaRefs>
    <ds:schemaRef ds:uri="http://schemas.microsoft.com/office/infopath/2007/PartnerControls"/>
    <ds:schemaRef ds:uri="http://schemas.microsoft.com/office/2006/documentManagement/types"/>
    <ds:schemaRef ds:uri="159a07ca-60c6-43f4-b40e-4194e8fbc0a1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49a0e35e-5719-4d9e-ab60-75db7bbc2206"/>
  </ds:schemaRefs>
</ds:datastoreItem>
</file>

<file path=customXml/itemProps3.xml><?xml version="1.0" encoding="utf-8"?>
<ds:datastoreItem xmlns:ds="http://schemas.openxmlformats.org/officeDocument/2006/customXml" ds:itemID="{DA512033-3DF4-499E-B4D3-FA9F24A8A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a0e35e-5719-4d9e-ab60-75db7bbc2206"/>
    <ds:schemaRef ds:uri="159a07ca-60c6-43f4-b40e-4194e8fbc0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579</Words>
  <Application>Microsoft Office PowerPoint</Application>
  <PresentationFormat>Widescreen</PresentationFormat>
  <Paragraphs>188</Paragraphs>
  <Slides>26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Retrospect</vt:lpstr>
      <vt:lpstr>A COMPARATIVE ANALYSIS OF MACHINE LEARNING APPROACHES FOR AUTOMATED FACE MASK DETECTION</vt:lpstr>
      <vt:lpstr>PowerPoint Presentation</vt:lpstr>
      <vt:lpstr>PowerPoint Presentation</vt:lpstr>
      <vt:lpstr>PowerPoint Presentation</vt:lpstr>
      <vt:lpstr>PowerPoint Presentation</vt:lpstr>
      <vt:lpstr>Automatic Mask Detection</vt:lpstr>
      <vt:lpstr>Related Work</vt:lpstr>
      <vt:lpstr>Dataset</vt:lpstr>
      <vt:lpstr>Real-World Masked Face Dataset (RMFD)</vt:lpstr>
      <vt:lpstr>Simulated Face Mask Dataset (SMFD)</vt:lpstr>
      <vt:lpstr>Data Augmentation</vt:lpstr>
      <vt:lpstr>Models</vt:lpstr>
      <vt:lpstr>Research approach</vt:lpstr>
      <vt:lpstr>Research Questions</vt:lpstr>
      <vt:lpstr>Simulated Face Mask Dataset (SMFD)</vt:lpstr>
      <vt:lpstr>Performance of ML models (RQ1)</vt:lpstr>
      <vt:lpstr>Domain Adaptation Result (RQ2)</vt:lpstr>
      <vt:lpstr>Domain Adaptation Result (RQ2)</vt:lpstr>
      <vt:lpstr>Incorrect/Difficult Test Samples (Real Image)</vt:lpstr>
      <vt:lpstr>Error analysis</vt:lpstr>
      <vt:lpstr>PowerPoint Presentation</vt:lpstr>
      <vt:lpstr>Time Complexity Analysis</vt:lpstr>
      <vt:lpstr>Implications</vt:lpstr>
      <vt:lpstr>Limitations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Md Abdullah Al Alamin</dc:creator>
  <cp:lastModifiedBy>JUNAED YOUNUS KHAN</cp:lastModifiedBy>
  <cp:revision>5</cp:revision>
  <dcterms:created xsi:type="dcterms:W3CDTF">2021-11-15T21:04:33Z</dcterms:created>
  <dcterms:modified xsi:type="dcterms:W3CDTF">2022-04-30T03:23:02Z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0x0101005B04432A1CAF794892B8A9FE71F16008</vt:lpwstr>
  </property>
</Properties>
</file>